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9" r:id="rId4"/>
    <p:sldId id="260" r:id="rId5"/>
    <p:sldId id="261" r:id="rId6"/>
    <p:sldId id="264" r:id="rId7"/>
    <p:sldId id="265" r:id="rId8"/>
    <p:sldId id="266" r:id="rId9"/>
    <p:sldId id="270" r:id="rId10"/>
    <p:sldId id="267" r:id="rId11"/>
    <p:sldId id="271" r:id="rId12"/>
    <p:sldId id="272" r:id="rId13"/>
    <p:sldId id="269" r:id="rId14"/>
  </p:sldIdLst>
  <p:sldSz cx="18288000" cy="10287000"/>
  <p:notesSz cx="6858000" cy="9144000"/>
  <p:embeddedFontLst>
    <p:embeddedFont>
      <p:font typeface="Glacial Indifference Bold" panose="020B0604020202020204" charset="0"/>
      <p:regular r:id="rId15"/>
    </p:embeddedFont>
    <p:embeddedFont>
      <p:font typeface="HK Grotesk" panose="020B0604020202020204" charset="0"/>
      <p:regular r:id="rId16"/>
    </p:embeddedFont>
    <p:embeddedFont>
      <p:font typeface="HK Grotesk Italics"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autoAdjust="0"/>
    <p:restoredTop sz="94510" autoAdjust="0"/>
  </p:normalViewPr>
  <p:slideViewPr>
    <p:cSldViewPr>
      <p:cViewPr varScale="1">
        <p:scale>
          <a:sx n="55" d="100"/>
          <a:sy n="55" d="100"/>
        </p:scale>
        <p:origin x="65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20.png>
</file>

<file path=ppt/media/image21.png>
</file>

<file path=ppt/media/image3.jpg>
</file>

<file path=ppt/media/image4.jp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9.jp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4.jp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sp>
        <p:nvSpPr>
          <p:cNvPr id="3" name="Freeform 3"/>
          <p:cNvSpPr/>
          <p:nvPr/>
        </p:nvSpPr>
        <p:spPr>
          <a:xfrm>
            <a:off x="4338336" y="-3273956"/>
            <a:ext cx="9611327" cy="13560956"/>
          </a:xfrm>
          <a:custGeom>
            <a:avLst/>
            <a:gdLst/>
            <a:ahLst/>
            <a:cxnLst/>
            <a:rect l="l" t="t" r="r" b="b"/>
            <a:pathLst>
              <a:path w="9611327" h="13560956">
                <a:moveTo>
                  <a:pt x="0" y="0"/>
                </a:moveTo>
                <a:lnTo>
                  <a:pt x="9611328" y="0"/>
                </a:lnTo>
                <a:lnTo>
                  <a:pt x="9611328" y="13560956"/>
                </a:lnTo>
                <a:lnTo>
                  <a:pt x="0" y="13560956"/>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4648200" y="5677678"/>
            <a:ext cx="7801192" cy="580865"/>
          </a:xfrm>
          <a:prstGeom prst="rect">
            <a:avLst/>
          </a:prstGeom>
        </p:spPr>
        <p:txBody>
          <a:bodyPr lIns="0" tIns="0" rIns="0" bIns="0" rtlCol="0" anchor="t">
            <a:spAutoFit/>
          </a:bodyPr>
          <a:lstStyle/>
          <a:p>
            <a:pPr algn="ctr">
              <a:lnSpc>
                <a:spcPts val="4570"/>
              </a:lnSpc>
            </a:pPr>
            <a:r>
              <a:rPr lang="en-US" sz="3600" dirty="0">
                <a:solidFill>
                  <a:srgbClr val="FFFFFF"/>
                </a:solidFill>
                <a:latin typeface="HK Grotesk"/>
                <a:ea typeface="HK Grotesk"/>
                <a:cs typeface="HK Grotesk"/>
                <a:sym typeface="HK Grotesk"/>
              </a:rPr>
              <a:t>know what behind your face! </a:t>
            </a:r>
          </a:p>
        </p:txBody>
      </p:sp>
      <p:sp>
        <p:nvSpPr>
          <p:cNvPr id="6" name="TextBox 6"/>
          <p:cNvSpPr txBox="1"/>
          <p:nvPr/>
        </p:nvSpPr>
        <p:spPr>
          <a:xfrm>
            <a:off x="2094004" y="3695700"/>
            <a:ext cx="14099989" cy="1077218"/>
          </a:xfrm>
          <a:prstGeom prst="rect">
            <a:avLst/>
          </a:prstGeom>
        </p:spPr>
        <p:txBody>
          <a:bodyPr lIns="0" tIns="0" rIns="0" bIns="0" rtlCol="0" anchor="t">
            <a:spAutoFit/>
          </a:bodyPr>
          <a:lstStyle/>
          <a:p>
            <a:pPr algn="ctr">
              <a:lnSpc>
                <a:spcPts val="9047"/>
              </a:lnSpc>
            </a:pPr>
            <a:r>
              <a:rPr lang="en-US" sz="6600" b="1" dirty="0">
                <a:solidFill>
                  <a:srgbClr val="FFFFFF"/>
                </a:solidFill>
                <a:latin typeface="Glacial Indifference Bold"/>
                <a:ea typeface="Glacial Indifference Bold"/>
                <a:cs typeface="Glacial Indifference Bold"/>
                <a:sym typeface="Glacial Indifference Bold"/>
              </a:rPr>
              <a:t>FACIAL EXPRESSION RECOGNITION </a:t>
            </a:r>
          </a:p>
        </p:txBody>
      </p:sp>
      <p:pic>
        <p:nvPicPr>
          <p:cNvPr id="8" name="Picture 7" descr="A black text with a white background&#10;&#10;Description automatically generated">
            <a:extLst>
              <a:ext uri="{FF2B5EF4-FFF2-40B4-BE49-F238E27FC236}">
                <a16:creationId xmlns:a16="http://schemas.microsoft.com/office/drawing/2014/main" id="{35127829-F2F8-1035-F274-7D75F79A45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36683" y="57149"/>
            <a:ext cx="6723607" cy="3311034"/>
          </a:xfrm>
          <a:prstGeom prst="rect">
            <a:avLst/>
          </a:prstGeom>
        </p:spPr>
      </p:pic>
      <p:pic>
        <p:nvPicPr>
          <p:cNvPr id="10" name="Picture 9" descr="A logo of a global education&#10;&#10;Description automatically generated">
            <a:extLst>
              <a:ext uri="{FF2B5EF4-FFF2-40B4-BE49-F238E27FC236}">
                <a16:creationId xmlns:a16="http://schemas.microsoft.com/office/drawing/2014/main" id="{B88CA31A-4105-0FED-BA29-FF4840E80F7C}"/>
              </a:ext>
            </a:extLst>
          </p:cNvPr>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1663" y="-17318"/>
            <a:ext cx="6097663" cy="3428343"/>
          </a:xfrm>
          <a:prstGeom prst="rect">
            <a:avLst/>
          </a:prstGeom>
        </p:spPr>
      </p:pic>
      <p:sp>
        <p:nvSpPr>
          <p:cNvPr id="11" name="TextBox 10">
            <a:extLst>
              <a:ext uri="{FF2B5EF4-FFF2-40B4-BE49-F238E27FC236}">
                <a16:creationId xmlns:a16="http://schemas.microsoft.com/office/drawing/2014/main" id="{9ED1B3AE-FBEB-1547-64E1-1F76402EA61F}"/>
              </a:ext>
            </a:extLst>
          </p:cNvPr>
          <p:cNvSpPr txBox="1"/>
          <p:nvPr/>
        </p:nvSpPr>
        <p:spPr>
          <a:xfrm>
            <a:off x="4800600" y="8156277"/>
            <a:ext cx="7801192" cy="1938992"/>
          </a:xfrm>
          <a:prstGeom prst="rect">
            <a:avLst/>
          </a:prstGeom>
          <a:noFill/>
        </p:spPr>
        <p:txBody>
          <a:bodyPr wrap="square" rtlCol="0">
            <a:spAutoFit/>
          </a:bodyPr>
          <a:lstStyle/>
          <a:p>
            <a:pPr algn="ctr"/>
            <a:r>
              <a:rPr lang="en-US" sz="4000" dirty="0">
                <a:solidFill>
                  <a:schemeClr val="bg1"/>
                </a:solidFill>
              </a:rPr>
              <a:t>Supervised by AST</a:t>
            </a:r>
            <a:br>
              <a:rPr lang="en-US" sz="4000" dirty="0">
                <a:solidFill>
                  <a:schemeClr val="bg1"/>
                </a:solidFill>
              </a:rPr>
            </a:br>
            <a:r>
              <a:rPr lang="en-US" sz="4000" dirty="0">
                <a:solidFill>
                  <a:schemeClr val="bg1"/>
                </a:solidFill>
              </a:rPr>
              <a:t>Mansour </a:t>
            </a:r>
            <a:r>
              <a:rPr lang="en-US" sz="4000" dirty="0" err="1">
                <a:solidFill>
                  <a:schemeClr val="bg1"/>
                </a:solidFill>
              </a:rPr>
              <a:t>Elhosseiny</a:t>
            </a:r>
            <a:br>
              <a:rPr lang="en-US" sz="4000" dirty="0">
                <a:solidFill>
                  <a:schemeClr val="bg1"/>
                </a:solidFill>
              </a:rPr>
            </a:br>
            <a:r>
              <a:rPr lang="en-US" sz="4000" dirty="0">
                <a:solidFill>
                  <a:schemeClr val="bg1"/>
                </a:solidFill>
              </a:rPr>
              <a:t>Eng. Ali </a:t>
            </a:r>
            <a:r>
              <a:rPr lang="en-US" sz="4000" dirty="0" err="1">
                <a:solidFill>
                  <a:schemeClr val="bg1"/>
                </a:solidFill>
              </a:rPr>
              <a:t>Elshenawy</a:t>
            </a:r>
            <a:endParaRPr lang="en-US" sz="4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txBody>
          <a:bodyPr/>
          <a:lstStyle/>
          <a:p>
            <a:endParaRPr lang="en-US"/>
          </a:p>
        </p:txBody>
      </p:sp>
      <p:pic>
        <p:nvPicPr>
          <p:cNvPr id="13" name="Picture 12" descr="A collage of different people's faces&#10;&#10;Description automatically generated">
            <a:extLst>
              <a:ext uri="{FF2B5EF4-FFF2-40B4-BE49-F238E27FC236}">
                <a16:creationId xmlns:a16="http://schemas.microsoft.com/office/drawing/2014/main" id="{8EC9ABA0-43E5-A50C-7C7E-2DDF1DA81F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245460"/>
            <a:ext cx="15240000" cy="779608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03F57-23A2-AF97-B09B-4C1770E3485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59D5C0A-23BF-3777-D4D7-E4B72C6F9522}"/>
              </a:ext>
            </a:extLst>
          </p:cNvPr>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0F916525-D3CA-1883-F466-8031269DEC0E}"/>
              </a:ext>
            </a:extLst>
          </p:cNvPr>
          <p:cNvSpPr/>
          <p:nvPr/>
        </p:nvSpPr>
        <p:spPr>
          <a:xfrm>
            <a:off x="0" y="-495300"/>
            <a:ext cx="18287999" cy="10737964"/>
          </a:xfrm>
          <a:custGeom>
            <a:avLst/>
            <a:gdLst/>
            <a:ahLst/>
            <a:cxnLst/>
            <a:rect l="l" t="t" r="r" b="b"/>
            <a:pathLst>
              <a:path w="17024727" h="10737964">
                <a:moveTo>
                  <a:pt x="0" y="0"/>
                </a:moveTo>
                <a:lnTo>
                  <a:pt x="17024726" y="0"/>
                </a:lnTo>
                <a:lnTo>
                  <a:pt x="17024726" y="10737964"/>
                </a:lnTo>
                <a:lnTo>
                  <a:pt x="0" y="10737964"/>
                </a:lnTo>
                <a:lnTo>
                  <a:pt x="0" y="0"/>
                </a:lnTo>
                <a:close/>
              </a:path>
            </a:pathLst>
          </a:custGeom>
          <a:blipFill>
            <a:blip r:embed="rId3"/>
            <a:stretch>
              <a:fillRect t="-123699"/>
            </a:stretch>
          </a:blipFill>
        </p:spPr>
        <p:txBody>
          <a:bodyPr/>
          <a:lstStyle/>
          <a:p>
            <a:endParaRPr lang="en-US" dirty="0"/>
          </a:p>
        </p:txBody>
      </p:sp>
      <p:sp>
        <p:nvSpPr>
          <p:cNvPr id="5" name="TextBox 5">
            <a:extLst>
              <a:ext uri="{FF2B5EF4-FFF2-40B4-BE49-F238E27FC236}">
                <a16:creationId xmlns:a16="http://schemas.microsoft.com/office/drawing/2014/main" id="{3A95C133-E5F6-73B0-8FE6-353CF190E850}"/>
              </a:ext>
            </a:extLst>
          </p:cNvPr>
          <p:cNvSpPr txBox="1"/>
          <p:nvPr/>
        </p:nvSpPr>
        <p:spPr>
          <a:xfrm>
            <a:off x="990600" y="419100"/>
            <a:ext cx="6125871" cy="997068"/>
          </a:xfrm>
          <a:prstGeom prst="rect">
            <a:avLst/>
          </a:prstGeom>
        </p:spPr>
        <p:txBody>
          <a:bodyPr wrap="square" lIns="0" tIns="0" rIns="0" bIns="0" rtlCol="0" anchor="t">
            <a:spAutoFit/>
          </a:bodyPr>
          <a:lstStyle/>
          <a:p>
            <a:pPr algn="ctr">
              <a:lnSpc>
                <a:spcPts val="8211"/>
              </a:lnSpc>
            </a:pPr>
            <a:r>
              <a:rPr lang="en-US" sz="6500" b="1" dirty="0">
                <a:solidFill>
                  <a:srgbClr val="FFFFFF"/>
                </a:solidFill>
                <a:latin typeface="Glacial Indifference Bold"/>
                <a:ea typeface="Glacial Indifference Bold"/>
                <a:cs typeface="Glacial Indifference Bold"/>
                <a:sym typeface="Glacial Indifference Bold"/>
              </a:rPr>
              <a:t>Deployment:</a:t>
            </a:r>
          </a:p>
        </p:txBody>
      </p:sp>
      <p:pic>
        <p:nvPicPr>
          <p:cNvPr id="7" name="Picture 6" descr="A screenshot of a computer&#10;&#10;Description automatically generated">
            <a:extLst>
              <a:ext uri="{FF2B5EF4-FFF2-40B4-BE49-F238E27FC236}">
                <a16:creationId xmlns:a16="http://schemas.microsoft.com/office/drawing/2014/main" id="{1B846BE9-E4FB-C5D1-508C-8F5D00C9B3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5007" y="1638300"/>
            <a:ext cx="16697985" cy="8001000"/>
          </a:xfrm>
          <a:prstGeom prst="rect">
            <a:avLst/>
          </a:prstGeom>
        </p:spPr>
      </p:pic>
    </p:spTree>
    <p:extLst>
      <p:ext uri="{BB962C8B-B14F-4D97-AF65-F5344CB8AC3E}">
        <p14:creationId xmlns:p14="http://schemas.microsoft.com/office/powerpoint/2010/main" val="609619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69AC0-19D0-1131-7339-EFEA28191AF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6B18AF25-7C79-0D92-94A9-AE82D687E3DD}"/>
              </a:ext>
            </a:extLst>
          </p:cNvPr>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C0DEAEC9-25A1-7F0D-15A1-FA0F5ECF6C34}"/>
              </a:ext>
            </a:extLst>
          </p:cNvPr>
          <p:cNvSpPr/>
          <p:nvPr/>
        </p:nvSpPr>
        <p:spPr>
          <a:xfrm>
            <a:off x="0" y="-495300"/>
            <a:ext cx="18287999" cy="10737964"/>
          </a:xfrm>
          <a:custGeom>
            <a:avLst/>
            <a:gdLst/>
            <a:ahLst/>
            <a:cxnLst/>
            <a:rect l="l" t="t" r="r" b="b"/>
            <a:pathLst>
              <a:path w="17024727" h="10737964">
                <a:moveTo>
                  <a:pt x="0" y="0"/>
                </a:moveTo>
                <a:lnTo>
                  <a:pt x="17024726" y="0"/>
                </a:lnTo>
                <a:lnTo>
                  <a:pt x="17024726" y="10737964"/>
                </a:lnTo>
                <a:lnTo>
                  <a:pt x="0" y="10737964"/>
                </a:lnTo>
                <a:lnTo>
                  <a:pt x="0" y="0"/>
                </a:lnTo>
                <a:close/>
              </a:path>
            </a:pathLst>
          </a:custGeom>
          <a:blipFill>
            <a:blip r:embed="rId3"/>
            <a:stretch>
              <a:fillRect t="-123699"/>
            </a:stretch>
          </a:blipFill>
        </p:spPr>
        <p:txBody>
          <a:bodyPr/>
          <a:lstStyle/>
          <a:p>
            <a:endParaRPr lang="en-US" dirty="0"/>
          </a:p>
        </p:txBody>
      </p:sp>
      <p:sp>
        <p:nvSpPr>
          <p:cNvPr id="5" name="TextBox 5">
            <a:extLst>
              <a:ext uri="{FF2B5EF4-FFF2-40B4-BE49-F238E27FC236}">
                <a16:creationId xmlns:a16="http://schemas.microsoft.com/office/drawing/2014/main" id="{8276405D-5BDA-6C80-3707-C2CD703947E0}"/>
              </a:ext>
            </a:extLst>
          </p:cNvPr>
          <p:cNvSpPr txBox="1"/>
          <p:nvPr/>
        </p:nvSpPr>
        <p:spPr>
          <a:xfrm>
            <a:off x="990600" y="419100"/>
            <a:ext cx="6125871" cy="997068"/>
          </a:xfrm>
          <a:prstGeom prst="rect">
            <a:avLst/>
          </a:prstGeom>
        </p:spPr>
        <p:txBody>
          <a:bodyPr wrap="square" lIns="0" tIns="0" rIns="0" bIns="0" rtlCol="0" anchor="t">
            <a:spAutoFit/>
          </a:bodyPr>
          <a:lstStyle/>
          <a:p>
            <a:pPr algn="ctr">
              <a:lnSpc>
                <a:spcPts val="8211"/>
              </a:lnSpc>
            </a:pPr>
            <a:r>
              <a:rPr lang="en-US" sz="6500" b="1" dirty="0">
                <a:solidFill>
                  <a:srgbClr val="FFFFFF"/>
                </a:solidFill>
                <a:latin typeface="Glacial Indifference Bold"/>
                <a:ea typeface="Glacial Indifference Bold"/>
                <a:cs typeface="Glacial Indifference Bold"/>
                <a:sym typeface="Glacial Indifference Bold"/>
              </a:rPr>
              <a:t>Deployment:</a:t>
            </a:r>
          </a:p>
        </p:txBody>
      </p:sp>
      <p:pic>
        <p:nvPicPr>
          <p:cNvPr id="6" name="Picture 5" descr="A screenshot of a computer&#10;&#10;Description automatically generated">
            <a:extLst>
              <a:ext uri="{FF2B5EF4-FFF2-40B4-BE49-F238E27FC236}">
                <a16:creationId xmlns:a16="http://schemas.microsoft.com/office/drawing/2014/main" id="{7EA0D5E2-E0F9-6F36-8FAE-012CEE6057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 y="1873368"/>
            <a:ext cx="14630400" cy="8229600"/>
          </a:xfrm>
          <a:prstGeom prst="rect">
            <a:avLst/>
          </a:prstGeom>
        </p:spPr>
      </p:pic>
    </p:spTree>
    <p:extLst>
      <p:ext uri="{BB962C8B-B14F-4D97-AF65-F5344CB8AC3E}">
        <p14:creationId xmlns:p14="http://schemas.microsoft.com/office/powerpoint/2010/main" val="2545378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Freeform 3"/>
          <p:cNvSpPr/>
          <p:nvPr/>
        </p:nvSpPr>
        <p:spPr>
          <a:xfrm>
            <a:off x="4338336" y="-3273956"/>
            <a:ext cx="9611327" cy="13560956"/>
          </a:xfrm>
          <a:custGeom>
            <a:avLst/>
            <a:gdLst/>
            <a:ahLst/>
            <a:cxnLst/>
            <a:rect l="l" t="t" r="r" b="b"/>
            <a:pathLst>
              <a:path w="9611327" h="13560956">
                <a:moveTo>
                  <a:pt x="0" y="0"/>
                </a:moveTo>
                <a:lnTo>
                  <a:pt x="9611328" y="0"/>
                </a:lnTo>
                <a:lnTo>
                  <a:pt x="9611328" y="13560956"/>
                </a:lnTo>
                <a:lnTo>
                  <a:pt x="0" y="13560956"/>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5243404" y="5626628"/>
            <a:ext cx="7801192" cy="555249"/>
          </a:xfrm>
          <a:prstGeom prst="rect">
            <a:avLst/>
          </a:prstGeom>
        </p:spPr>
        <p:txBody>
          <a:bodyPr lIns="0" tIns="0" rIns="0" bIns="0" rtlCol="0" anchor="t">
            <a:spAutoFit/>
          </a:bodyPr>
          <a:lstStyle/>
          <a:p>
            <a:pPr algn="ctr">
              <a:lnSpc>
                <a:spcPts val="4570"/>
              </a:lnSpc>
            </a:pPr>
            <a:r>
              <a:rPr lang="en-US" sz="3264">
                <a:solidFill>
                  <a:srgbClr val="FFFFFF"/>
                </a:solidFill>
                <a:latin typeface="HK Grotesk"/>
                <a:ea typeface="HK Grotesk"/>
                <a:cs typeface="HK Grotesk"/>
                <a:sym typeface="HK Grotesk"/>
              </a:rPr>
              <a:t>FOR YOUR ATTENTION</a:t>
            </a:r>
          </a:p>
        </p:txBody>
      </p:sp>
      <p:sp>
        <p:nvSpPr>
          <p:cNvPr id="7" name="TextBox 7"/>
          <p:cNvSpPr txBox="1"/>
          <p:nvPr/>
        </p:nvSpPr>
        <p:spPr>
          <a:xfrm>
            <a:off x="4651632" y="4171798"/>
            <a:ext cx="8984736" cy="1451033"/>
          </a:xfrm>
          <a:prstGeom prst="rect">
            <a:avLst/>
          </a:prstGeom>
        </p:spPr>
        <p:txBody>
          <a:bodyPr lIns="0" tIns="0" rIns="0" bIns="0" rtlCol="0" anchor="t">
            <a:spAutoFit/>
          </a:bodyPr>
          <a:lstStyle/>
          <a:p>
            <a:pPr algn="ctr">
              <a:lnSpc>
                <a:spcPts val="11307"/>
              </a:lnSpc>
            </a:pPr>
            <a:r>
              <a:rPr lang="en-US" sz="10006" b="1">
                <a:solidFill>
                  <a:srgbClr val="FFFFFF"/>
                </a:solidFill>
                <a:latin typeface="Glacial Indifference Bold"/>
                <a:ea typeface="Glacial Indifference Bold"/>
                <a:cs typeface="Glacial Indifference Bold"/>
                <a:sym typeface="Glacial Indifference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txBody>
          <a:bodyPr/>
          <a:lstStyle/>
          <a:p>
            <a:endParaRPr lang="en-US"/>
          </a:p>
        </p:txBody>
      </p:sp>
      <p:grpSp>
        <p:nvGrpSpPr>
          <p:cNvPr id="4" name="Group 4"/>
          <p:cNvGrpSpPr>
            <a:grpSpLocks noChangeAspect="1"/>
          </p:cNvGrpSpPr>
          <p:nvPr/>
        </p:nvGrpSpPr>
        <p:grpSpPr>
          <a:xfrm>
            <a:off x="9267916" y="1028700"/>
            <a:ext cx="8229600" cy="8229600"/>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txBody>
            <a:bodyPr/>
            <a:lstStyle/>
            <a:p>
              <a:endParaRPr lang="en-US"/>
            </a:p>
          </p:txBody>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txBody>
            <a:bodyPr/>
            <a:lstStyle/>
            <a:p>
              <a:endParaRPr lang="en-US"/>
            </a:p>
          </p:txBody>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r="-24712"/>
              </a:stretch>
            </a:blipFill>
          </p:spPr>
          <p:txBody>
            <a:bodyPr/>
            <a:lstStyle/>
            <a:p>
              <a:endParaRPr lang="en-US"/>
            </a:p>
          </p:txBody>
        </p:sp>
      </p:grpSp>
      <p:sp>
        <p:nvSpPr>
          <p:cNvPr id="8" name="TextBox 8"/>
          <p:cNvSpPr txBox="1"/>
          <p:nvPr/>
        </p:nvSpPr>
        <p:spPr>
          <a:xfrm>
            <a:off x="1028700" y="2910400"/>
            <a:ext cx="6142093" cy="1044320"/>
          </a:xfrm>
          <a:prstGeom prst="rect">
            <a:avLst/>
          </a:prstGeom>
        </p:spPr>
        <p:txBody>
          <a:bodyPr lIns="0" tIns="0" rIns="0" bIns="0" rtlCol="0" anchor="t">
            <a:spAutoFit/>
          </a:bodyPr>
          <a:lstStyle/>
          <a:p>
            <a:pPr algn="l">
              <a:lnSpc>
                <a:spcPts val="8039"/>
              </a:lnSpc>
            </a:pPr>
            <a:r>
              <a:rPr lang="en-US" sz="7114" b="1">
                <a:solidFill>
                  <a:srgbClr val="FFFFFF"/>
                </a:solidFill>
                <a:latin typeface="Glacial Indifference Bold"/>
                <a:ea typeface="Glacial Indifference Bold"/>
                <a:cs typeface="Glacial Indifference Bold"/>
                <a:sym typeface="Glacial Indifference Bold"/>
              </a:rPr>
              <a:t>ABOUT US</a:t>
            </a:r>
          </a:p>
        </p:txBody>
      </p:sp>
      <p:sp>
        <p:nvSpPr>
          <p:cNvPr id="9" name="TextBox 9"/>
          <p:cNvSpPr txBox="1"/>
          <p:nvPr/>
        </p:nvSpPr>
        <p:spPr>
          <a:xfrm>
            <a:off x="638266" y="4328636"/>
            <a:ext cx="5994346" cy="1039177"/>
          </a:xfrm>
          <a:prstGeom prst="rect">
            <a:avLst/>
          </a:prstGeom>
        </p:spPr>
        <p:txBody>
          <a:bodyPr lIns="0" tIns="0" rIns="0" bIns="0" rtlCol="0" anchor="t">
            <a:spAutoFit/>
          </a:bodyPr>
          <a:lstStyle/>
          <a:p>
            <a:pPr algn="l">
              <a:lnSpc>
                <a:spcPts val="4147"/>
              </a:lnSpc>
            </a:pPr>
            <a:r>
              <a:rPr lang="en-US" sz="2962">
                <a:solidFill>
                  <a:srgbClr val="FFFFFF"/>
                </a:solidFill>
                <a:latin typeface="HK Grotesk"/>
                <a:ea typeface="HK Grotesk"/>
                <a:cs typeface="HK Grotesk"/>
                <a:sym typeface="HK Grotesk"/>
              </a:rPr>
              <a:t>We are team from egypt digital pioneers creating a FER model :</a:t>
            </a:r>
          </a:p>
        </p:txBody>
      </p:sp>
      <p:sp>
        <p:nvSpPr>
          <p:cNvPr id="11" name="TextBox 11"/>
          <p:cNvSpPr txBox="1"/>
          <p:nvPr/>
        </p:nvSpPr>
        <p:spPr>
          <a:xfrm>
            <a:off x="474041" y="5720239"/>
            <a:ext cx="9022097" cy="4068013"/>
          </a:xfrm>
          <a:prstGeom prst="rect">
            <a:avLst/>
          </a:prstGeom>
        </p:spPr>
        <p:txBody>
          <a:bodyPr lIns="0" tIns="0" rIns="0" bIns="0" rtlCol="0" anchor="t">
            <a:spAutoFit/>
          </a:bodyPr>
          <a:lstStyle/>
          <a:p>
            <a:pPr algn="just">
              <a:lnSpc>
                <a:spcPts val="5424"/>
              </a:lnSpc>
            </a:pPr>
            <a:r>
              <a:rPr lang="en-US" sz="3874" i="1">
                <a:solidFill>
                  <a:srgbClr val="FFFFFF"/>
                </a:solidFill>
                <a:latin typeface="HK Grotesk Italics"/>
                <a:ea typeface="HK Grotesk Italics"/>
                <a:cs typeface="HK Grotesk Italics"/>
                <a:sym typeface="HK Grotesk Italics"/>
              </a:rPr>
              <a:t>·Youstina Ashraf Khalil Mikhail</a:t>
            </a:r>
          </a:p>
          <a:p>
            <a:pPr algn="just">
              <a:lnSpc>
                <a:spcPts val="5424"/>
              </a:lnSpc>
            </a:pPr>
            <a:r>
              <a:rPr lang="en-US" sz="3874" i="1">
                <a:solidFill>
                  <a:srgbClr val="FFFFFF"/>
                </a:solidFill>
                <a:latin typeface="HK Grotesk Italics"/>
                <a:ea typeface="HK Grotesk Italics"/>
                <a:cs typeface="HK Grotesk Italics"/>
                <a:sym typeface="HK Grotesk Italics"/>
              </a:rPr>
              <a:t>·Hosam Mohsen Mohamed Hassan </a:t>
            </a:r>
          </a:p>
          <a:p>
            <a:pPr algn="just">
              <a:lnSpc>
                <a:spcPts val="5424"/>
              </a:lnSpc>
            </a:pPr>
            <a:r>
              <a:rPr lang="en-US" sz="3874" i="1">
                <a:solidFill>
                  <a:srgbClr val="FFFFFF"/>
                </a:solidFill>
                <a:latin typeface="HK Grotesk Italics"/>
                <a:ea typeface="HK Grotesk Italics"/>
                <a:cs typeface="HK Grotesk Italics"/>
                <a:sym typeface="HK Grotesk Italics"/>
              </a:rPr>
              <a:t>·Hager Yasser Mohamed </a:t>
            </a:r>
          </a:p>
          <a:p>
            <a:pPr algn="just">
              <a:lnSpc>
                <a:spcPts val="5424"/>
              </a:lnSpc>
            </a:pPr>
            <a:r>
              <a:rPr lang="en-US" sz="3874" i="1">
                <a:solidFill>
                  <a:srgbClr val="FFFFFF"/>
                </a:solidFill>
                <a:latin typeface="HK Grotesk Italics"/>
                <a:ea typeface="HK Grotesk Italics"/>
                <a:cs typeface="HK Grotesk Italics"/>
                <a:sym typeface="HK Grotesk Italics"/>
              </a:rPr>
              <a:t>·Mo’men Mohsen Mahmoud Helmy </a:t>
            </a:r>
          </a:p>
          <a:p>
            <a:pPr algn="just">
              <a:lnSpc>
                <a:spcPts val="5424"/>
              </a:lnSpc>
            </a:pPr>
            <a:r>
              <a:rPr lang="en-US" sz="3874" i="1">
                <a:solidFill>
                  <a:srgbClr val="FFFFFF"/>
                </a:solidFill>
                <a:latin typeface="HK Grotesk Italics"/>
                <a:ea typeface="HK Grotesk Italics"/>
                <a:cs typeface="HK Grotesk Italics"/>
                <a:sym typeface="HK Grotesk Italics"/>
              </a:rPr>
              <a:t>·A’laa Abdel Nasser Mohamed </a:t>
            </a:r>
          </a:p>
          <a:p>
            <a:pPr algn="just">
              <a:lnSpc>
                <a:spcPts val="5424"/>
              </a:lnSpc>
              <a:spcBef>
                <a:spcPct val="0"/>
              </a:spcBef>
            </a:pPr>
            <a:endParaRPr lang="en-US" sz="3874" i="1">
              <a:solidFill>
                <a:srgbClr val="FFFFFF"/>
              </a:solidFill>
              <a:latin typeface="HK Grotesk Italics"/>
              <a:ea typeface="HK Grotesk Italics"/>
              <a:cs typeface="HK Grotesk Italics"/>
              <a:sym typeface="HK Grotesk Itali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txBody>
          <a:bodyPr/>
          <a:lstStyle/>
          <a:p>
            <a:endParaRPr lang="en-US"/>
          </a:p>
        </p:txBody>
      </p:sp>
      <p:sp>
        <p:nvSpPr>
          <p:cNvPr id="4" name="Freeform 4"/>
          <p:cNvSpPr/>
          <p:nvPr/>
        </p:nvSpPr>
        <p:spPr>
          <a:xfrm>
            <a:off x="9144000" y="1148690"/>
            <a:ext cx="8115300" cy="7989621"/>
          </a:xfrm>
          <a:custGeom>
            <a:avLst/>
            <a:gdLst/>
            <a:ahLst/>
            <a:cxnLst/>
            <a:rect l="l" t="t" r="r" b="b"/>
            <a:pathLst>
              <a:path w="8115300" h="7989621">
                <a:moveTo>
                  <a:pt x="0" y="0"/>
                </a:moveTo>
                <a:lnTo>
                  <a:pt x="8115300" y="0"/>
                </a:lnTo>
                <a:lnTo>
                  <a:pt x="8115300" y="7989620"/>
                </a:lnTo>
                <a:lnTo>
                  <a:pt x="0" y="7989620"/>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1057125" y="2320674"/>
            <a:ext cx="7402185" cy="1044320"/>
          </a:xfrm>
          <a:prstGeom prst="rect">
            <a:avLst/>
          </a:prstGeom>
        </p:spPr>
        <p:txBody>
          <a:bodyPr lIns="0" tIns="0" rIns="0" bIns="0" rtlCol="0" anchor="t">
            <a:spAutoFit/>
          </a:bodyPr>
          <a:lstStyle/>
          <a:p>
            <a:pPr algn="l">
              <a:lnSpc>
                <a:spcPts val="8039"/>
              </a:lnSpc>
            </a:pPr>
            <a:r>
              <a:rPr lang="en-US" sz="7114" b="1">
                <a:solidFill>
                  <a:srgbClr val="FFFFFF"/>
                </a:solidFill>
                <a:latin typeface="Glacial Indifference Bold"/>
                <a:ea typeface="Glacial Indifference Bold"/>
                <a:cs typeface="Glacial Indifference Bold"/>
                <a:sym typeface="Glacial Indifference Bold"/>
              </a:rPr>
              <a:t>INTRODUCTION </a:t>
            </a:r>
          </a:p>
        </p:txBody>
      </p:sp>
      <p:sp>
        <p:nvSpPr>
          <p:cNvPr id="6" name="TextBox 6"/>
          <p:cNvSpPr txBox="1"/>
          <p:nvPr/>
        </p:nvSpPr>
        <p:spPr>
          <a:xfrm>
            <a:off x="1057125" y="3690297"/>
            <a:ext cx="7402185" cy="3190875"/>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FFFFFF"/>
                </a:solidFill>
                <a:latin typeface="HK Grotesk"/>
                <a:ea typeface="HK Grotesk"/>
                <a:cs typeface="HK Grotesk"/>
                <a:sym typeface="HK Grotesk"/>
              </a:rPr>
              <a:t>Facial Expression Recognition (FER) is the process of identifying human emotions based on facial cues. It uses computer vision and machine learning techniques to analyze facial expressions captured in images or videos.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txBody>
          <a:bodyPr/>
          <a:lstStyle/>
          <a:p>
            <a:endParaRPr lang="en-US"/>
          </a:p>
        </p:txBody>
      </p:sp>
      <p:sp>
        <p:nvSpPr>
          <p:cNvPr id="8" name="TextBox 8"/>
          <p:cNvSpPr txBox="1"/>
          <p:nvPr/>
        </p:nvSpPr>
        <p:spPr>
          <a:xfrm>
            <a:off x="304800" y="561394"/>
            <a:ext cx="9780866" cy="1025922"/>
          </a:xfrm>
          <a:prstGeom prst="rect">
            <a:avLst/>
          </a:prstGeom>
        </p:spPr>
        <p:txBody>
          <a:bodyPr wrap="square" lIns="0" tIns="0" rIns="0" bIns="0" rtlCol="0" anchor="t">
            <a:spAutoFit/>
          </a:bodyPr>
          <a:lstStyle/>
          <a:p>
            <a:pPr>
              <a:lnSpc>
                <a:spcPts val="8039"/>
              </a:lnSpc>
            </a:pPr>
            <a:r>
              <a:rPr lang="en-US" sz="7114" b="1" dirty="0">
                <a:solidFill>
                  <a:srgbClr val="FFFFFF"/>
                </a:solidFill>
                <a:latin typeface="Glacial Indifference Bold"/>
                <a:ea typeface="Glacial Indifference Bold"/>
                <a:cs typeface="Glacial Indifference Bold"/>
                <a:sym typeface="Glacial Indifference Bold"/>
              </a:rPr>
              <a:t>DATASET OVERVIEW</a:t>
            </a:r>
          </a:p>
        </p:txBody>
      </p:sp>
      <p:pic>
        <p:nvPicPr>
          <p:cNvPr id="15" name="Picture 14" descr="A screenshot of a computer code&#10;&#10;Description automatically generated">
            <a:extLst>
              <a:ext uri="{FF2B5EF4-FFF2-40B4-BE49-F238E27FC236}">
                <a16:creationId xmlns:a16="http://schemas.microsoft.com/office/drawing/2014/main" id="{E5328263-A47E-5A8B-CE50-9830A09166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091" y="2148710"/>
            <a:ext cx="8485909" cy="2248001"/>
          </a:xfrm>
          <a:prstGeom prst="rect">
            <a:avLst/>
          </a:prstGeom>
        </p:spPr>
      </p:pic>
      <p:pic>
        <p:nvPicPr>
          <p:cNvPr id="19" name="Picture 18" descr="A graph of different colored bars&#10;&#10;Description automatically generated">
            <a:extLst>
              <a:ext uri="{FF2B5EF4-FFF2-40B4-BE49-F238E27FC236}">
                <a16:creationId xmlns:a16="http://schemas.microsoft.com/office/drawing/2014/main" id="{FC4787CC-C02F-33F9-6353-FC5BBBADF1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7091" y="4721250"/>
            <a:ext cx="8485909" cy="5220429"/>
          </a:xfrm>
          <a:prstGeom prst="rect">
            <a:avLst/>
          </a:prstGeom>
        </p:spPr>
      </p:pic>
      <p:pic>
        <p:nvPicPr>
          <p:cNvPr id="21" name="Picture 20" descr="A screenshot of a computer&#10;&#10;Description automatically generated">
            <a:extLst>
              <a:ext uri="{FF2B5EF4-FFF2-40B4-BE49-F238E27FC236}">
                <a16:creationId xmlns:a16="http://schemas.microsoft.com/office/drawing/2014/main" id="{D88A7697-8C2B-1847-7C32-83E8E547DF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52506" y="2131392"/>
            <a:ext cx="8574370" cy="2248000"/>
          </a:xfrm>
          <a:prstGeom prst="rect">
            <a:avLst/>
          </a:prstGeom>
        </p:spPr>
      </p:pic>
      <p:pic>
        <p:nvPicPr>
          <p:cNvPr id="23" name="Picture 22" descr="A graph of different colored bars&#10;&#10;Description automatically generated">
            <a:extLst>
              <a:ext uri="{FF2B5EF4-FFF2-40B4-BE49-F238E27FC236}">
                <a16:creationId xmlns:a16="http://schemas.microsoft.com/office/drawing/2014/main" id="{802DC39C-7F2F-3E36-DF66-3714E3749DF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52506" y="4668426"/>
            <a:ext cx="8574370" cy="524900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Freeform 3"/>
          <p:cNvSpPr/>
          <p:nvPr/>
        </p:nvSpPr>
        <p:spPr>
          <a:xfrm>
            <a:off x="0" y="-495300"/>
            <a:ext cx="18287999" cy="10737964"/>
          </a:xfrm>
          <a:custGeom>
            <a:avLst/>
            <a:gdLst/>
            <a:ahLst/>
            <a:cxnLst/>
            <a:rect l="l" t="t" r="r" b="b"/>
            <a:pathLst>
              <a:path w="17024727" h="10737964">
                <a:moveTo>
                  <a:pt x="0" y="0"/>
                </a:moveTo>
                <a:lnTo>
                  <a:pt x="17024726" y="0"/>
                </a:lnTo>
                <a:lnTo>
                  <a:pt x="17024726" y="10737964"/>
                </a:lnTo>
                <a:lnTo>
                  <a:pt x="0" y="10737964"/>
                </a:lnTo>
                <a:lnTo>
                  <a:pt x="0" y="0"/>
                </a:lnTo>
                <a:close/>
              </a:path>
            </a:pathLst>
          </a:custGeom>
          <a:blipFill>
            <a:blip r:embed="rId3"/>
            <a:stretch>
              <a:fillRect t="-123699"/>
            </a:stretch>
          </a:blipFill>
        </p:spPr>
        <p:txBody>
          <a:bodyPr/>
          <a:lstStyle/>
          <a:p>
            <a:endParaRPr lang="en-US" dirty="0"/>
          </a:p>
        </p:txBody>
      </p:sp>
      <p:sp>
        <p:nvSpPr>
          <p:cNvPr id="5" name="TextBox 5"/>
          <p:cNvSpPr txBox="1"/>
          <p:nvPr/>
        </p:nvSpPr>
        <p:spPr>
          <a:xfrm>
            <a:off x="990600" y="419100"/>
            <a:ext cx="6125871" cy="997068"/>
          </a:xfrm>
          <a:prstGeom prst="rect">
            <a:avLst/>
          </a:prstGeom>
        </p:spPr>
        <p:txBody>
          <a:bodyPr wrap="square" lIns="0" tIns="0" rIns="0" bIns="0" rtlCol="0" anchor="t">
            <a:spAutoFit/>
          </a:bodyPr>
          <a:lstStyle/>
          <a:p>
            <a:pPr algn="ctr">
              <a:lnSpc>
                <a:spcPts val="8211"/>
              </a:lnSpc>
            </a:pPr>
            <a:r>
              <a:rPr lang="en-US" sz="6500" b="1" dirty="0">
                <a:solidFill>
                  <a:srgbClr val="FFFFFF"/>
                </a:solidFill>
                <a:latin typeface="Glacial Indifference Bold"/>
                <a:ea typeface="Glacial Indifference Bold"/>
                <a:cs typeface="Glacial Indifference Bold"/>
                <a:sym typeface="Glacial Indifference Bold"/>
              </a:rPr>
              <a:t>Preprocessing:</a:t>
            </a:r>
          </a:p>
        </p:txBody>
      </p:sp>
      <p:sp>
        <p:nvSpPr>
          <p:cNvPr id="6" name="TextBox 5">
            <a:extLst>
              <a:ext uri="{FF2B5EF4-FFF2-40B4-BE49-F238E27FC236}">
                <a16:creationId xmlns:a16="http://schemas.microsoft.com/office/drawing/2014/main" id="{64B6930E-9373-E5A7-2F51-122A59A94C3D}"/>
              </a:ext>
            </a:extLst>
          </p:cNvPr>
          <p:cNvSpPr txBox="1"/>
          <p:nvPr/>
        </p:nvSpPr>
        <p:spPr>
          <a:xfrm>
            <a:off x="762000" y="2247900"/>
            <a:ext cx="13258800" cy="2123658"/>
          </a:xfrm>
          <a:prstGeom prst="rect">
            <a:avLst/>
          </a:prstGeom>
          <a:noFill/>
        </p:spPr>
        <p:txBody>
          <a:bodyPr wrap="square" rtlCol="0">
            <a:spAutoFit/>
          </a:bodyPr>
          <a:lstStyle/>
          <a:p>
            <a:r>
              <a:rPr lang="en-US" sz="4400" dirty="0">
                <a:solidFill>
                  <a:schemeClr val="bg1"/>
                </a:solidFill>
              </a:rPr>
              <a:t>-Drop class Disgust due to lack of images.</a:t>
            </a:r>
            <a:br>
              <a:rPr lang="en-US" sz="4400" dirty="0">
                <a:solidFill>
                  <a:schemeClr val="bg1"/>
                </a:solidFill>
              </a:rPr>
            </a:br>
            <a:r>
              <a:rPr lang="en-US" sz="4400" dirty="0">
                <a:solidFill>
                  <a:schemeClr val="bg1"/>
                </a:solidFill>
              </a:rPr>
              <a:t> -Balanced Data using </a:t>
            </a:r>
            <a:r>
              <a:rPr lang="en-US" sz="4400" dirty="0" err="1">
                <a:solidFill>
                  <a:schemeClr val="bg1"/>
                </a:solidFill>
              </a:rPr>
              <a:t>RandonOverSampler</a:t>
            </a:r>
            <a:r>
              <a:rPr lang="en-US" sz="4400" dirty="0">
                <a:solidFill>
                  <a:schemeClr val="bg1"/>
                </a:solidFill>
              </a:rPr>
              <a:t>.</a:t>
            </a:r>
            <a:br>
              <a:rPr lang="en-US" sz="4400" dirty="0">
                <a:solidFill>
                  <a:schemeClr val="bg1"/>
                </a:solidFill>
              </a:rPr>
            </a:br>
            <a:r>
              <a:rPr lang="en-US" sz="4400" dirty="0">
                <a:solidFill>
                  <a:schemeClr val="bg1"/>
                </a:solidFill>
              </a:rPr>
              <a:t>-Preprocessing image using </a:t>
            </a:r>
            <a:r>
              <a:rPr lang="en-US" sz="4400" dirty="0" err="1">
                <a:solidFill>
                  <a:schemeClr val="bg1"/>
                </a:solidFill>
              </a:rPr>
              <a:t>ImageDataGenerator</a:t>
            </a:r>
            <a:r>
              <a:rPr lang="en-US" sz="4400" dirty="0">
                <a:solidFill>
                  <a:schemeClr val="bg1"/>
                </a:solidFill>
              </a:rPr>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dirty="0"/>
          </a:p>
        </p:txBody>
      </p:sp>
      <p:sp>
        <p:nvSpPr>
          <p:cNvPr id="3" name="TextBox 3"/>
          <p:cNvSpPr txBox="1"/>
          <p:nvPr/>
        </p:nvSpPr>
        <p:spPr>
          <a:xfrm>
            <a:off x="180109" y="522323"/>
            <a:ext cx="5079206" cy="942566"/>
          </a:xfrm>
          <a:prstGeom prst="rect">
            <a:avLst/>
          </a:prstGeom>
        </p:spPr>
        <p:txBody>
          <a:bodyPr lIns="0" tIns="0" rIns="0" bIns="0" rtlCol="0" anchor="t">
            <a:spAutoFit/>
          </a:bodyPr>
          <a:lstStyle/>
          <a:p>
            <a:pPr>
              <a:lnSpc>
                <a:spcPts val="8039"/>
              </a:lnSpc>
              <a:spcBef>
                <a:spcPct val="0"/>
              </a:spcBef>
            </a:pPr>
            <a:r>
              <a:rPr lang="en-US" sz="5400" b="1" dirty="0">
                <a:solidFill>
                  <a:srgbClr val="FFFFFF"/>
                </a:solidFill>
                <a:latin typeface="Glacial Indifference Bold"/>
                <a:ea typeface="Glacial Indifference Bold"/>
                <a:cs typeface="Glacial Indifference Bold"/>
                <a:sym typeface="Glacial Indifference Bold"/>
              </a:rPr>
              <a:t>MODEL</a:t>
            </a:r>
            <a:endParaRPr lang="en-US" sz="6000" b="1" dirty="0">
              <a:solidFill>
                <a:srgbClr val="FFFFFF"/>
              </a:solidFill>
              <a:latin typeface="Glacial Indifference Bold"/>
              <a:ea typeface="Glacial Indifference Bold"/>
              <a:cs typeface="Glacial Indifference Bold"/>
              <a:sym typeface="Glacial Indifference Bold"/>
            </a:endParaRPr>
          </a:p>
        </p:txBody>
      </p:sp>
      <p:pic>
        <p:nvPicPr>
          <p:cNvPr id="5" name="Picture 4" descr="A screenshot of a computer&#10;&#10;Description automatically generated">
            <a:extLst>
              <a:ext uri="{FF2B5EF4-FFF2-40B4-BE49-F238E27FC236}">
                <a16:creationId xmlns:a16="http://schemas.microsoft.com/office/drawing/2014/main" id="{FBAF4608-F2A2-F745-1C2D-7323AB552A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873" y="3487004"/>
            <a:ext cx="8160327" cy="6277673"/>
          </a:xfrm>
          <a:prstGeom prst="rect">
            <a:avLst/>
          </a:prstGeom>
        </p:spPr>
      </p:pic>
      <p:sp>
        <p:nvSpPr>
          <p:cNvPr id="6" name="TextBox 5">
            <a:extLst>
              <a:ext uri="{FF2B5EF4-FFF2-40B4-BE49-F238E27FC236}">
                <a16:creationId xmlns:a16="http://schemas.microsoft.com/office/drawing/2014/main" id="{0518BEF0-B8F9-309D-3BF9-C1CEB9B8128E}"/>
              </a:ext>
            </a:extLst>
          </p:cNvPr>
          <p:cNvSpPr txBox="1"/>
          <p:nvPr/>
        </p:nvSpPr>
        <p:spPr>
          <a:xfrm>
            <a:off x="304800" y="1714500"/>
            <a:ext cx="7010400" cy="523220"/>
          </a:xfrm>
          <a:prstGeom prst="rect">
            <a:avLst/>
          </a:prstGeom>
          <a:noFill/>
        </p:spPr>
        <p:txBody>
          <a:bodyPr wrap="square" rtlCol="0">
            <a:spAutoFit/>
          </a:bodyPr>
          <a:lstStyle/>
          <a:p>
            <a:r>
              <a:rPr lang="en-US" sz="2800" dirty="0">
                <a:solidFill>
                  <a:schemeClr val="bg1"/>
                </a:solidFill>
              </a:rPr>
              <a:t>Preprocessing using </a:t>
            </a:r>
            <a:r>
              <a:rPr lang="en-US" sz="2800" dirty="0" err="1">
                <a:solidFill>
                  <a:schemeClr val="bg1"/>
                </a:solidFill>
              </a:rPr>
              <a:t>ImageDataGenerator</a:t>
            </a:r>
            <a:endParaRPr lang="en-US" sz="2800" dirty="0">
              <a:solidFill>
                <a:schemeClr val="bg1"/>
              </a:solidFill>
            </a:endParaRPr>
          </a:p>
        </p:txBody>
      </p:sp>
      <p:sp>
        <p:nvSpPr>
          <p:cNvPr id="7" name="TextBox 6">
            <a:extLst>
              <a:ext uri="{FF2B5EF4-FFF2-40B4-BE49-F238E27FC236}">
                <a16:creationId xmlns:a16="http://schemas.microsoft.com/office/drawing/2014/main" id="{F92685E5-42D6-64BC-5D05-DBD892658A0D}"/>
              </a:ext>
            </a:extLst>
          </p:cNvPr>
          <p:cNvSpPr txBox="1"/>
          <p:nvPr/>
        </p:nvSpPr>
        <p:spPr>
          <a:xfrm>
            <a:off x="311727" y="2610738"/>
            <a:ext cx="1295400" cy="707886"/>
          </a:xfrm>
          <a:prstGeom prst="rect">
            <a:avLst/>
          </a:prstGeom>
          <a:noFill/>
        </p:spPr>
        <p:txBody>
          <a:bodyPr wrap="square" rtlCol="0">
            <a:spAutoFit/>
          </a:bodyPr>
          <a:lstStyle/>
          <a:p>
            <a:r>
              <a:rPr lang="en-US" sz="4000" b="1" dirty="0">
                <a:solidFill>
                  <a:schemeClr val="bg1"/>
                </a:solidFill>
              </a:rPr>
              <a:t>CNN</a:t>
            </a:r>
            <a:endParaRPr lang="en-US" b="1" dirty="0">
              <a:solidFill>
                <a:schemeClr val="bg1"/>
              </a:solidFill>
            </a:endParaRPr>
          </a:p>
        </p:txBody>
      </p:sp>
      <p:pic>
        <p:nvPicPr>
          <p:cNvPr id="9" name="Picture 8" descr="A screenshot of a computer program&#10;&#10;Description automatically generated">
            <a:extLst>
              <a:ext uri="{FF2B5EF4-FFF2-40B4-BE49-F238E27FC236}">
                <a16:creationId xmlns:a16="http://schemas.microsoft.com/office/drawing/2014/main" id="{262B7D1C-4C8C-C4AB-2FBD-BF492C6957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25791" y="3490467"/>
            <a:ext cx="9064336" cy="6274209"/>
          </a:xfrm>
          <a:prstGeom prst="rect">
            <a:avLst/>
          </a:prstGeom>
        </p:spPr>
      </p:pic>
      <p:sp>
        <p:nvSpPr>
          <p:cNvPr id="10" name="TextBox 9">
            <a:extLst>
              <a:ext uri="{FF2B5EF4-FFF2-40B4-BE49-F238E27FC236}">
                <a16:creationId xmlns:a16="http://schemas.microsoft.com/office/drawing/2014/main" id="{9809A5C8-8E51-F3B2-9838-6D8F9E97DD81}"/>
              </a:ext>
            </a:extLst>
          </p:cNvPr>
          <p:cNvSpPr txBox="1"/>
          <p:nvPr/>
        </p:nvSpPr>
        <p:spPr>
          <a:xfrm>
            <a:off x="8925790" y="2589112"/>
            <a:ext cx="2275609" cy="707886"/>
          </a:xfrm>
          <a:prstGeom prst="rect">
            <a:avLst/>
          </a:prstGeom>
          <a:noFill/>
        </p:spPr>
        <p:txBody>
          <a:bodyPr wrap="square" rtlCol="0">
            <a:spAutoFit/>
          </a:bodyPr>
          <a:lstStyle/>
          <a:p>
            <a:r>
              <a:rPr lang="en-US" sz="4000" b="1" dirty="0">
                <a:solidFill>
                  <a:schemeClr val="bg1"/>
                </a:solidFill>
              </a:rPr>
              <a:t>VGG16</a:t>
            </a:r>
            <a:endParaRPr lang="en-US" b="1"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Freeform 3"/>
          <p:cNvSpPr/>
          <p:nvPr/>
        </p:nvSpPr>
        <p:spPr>
          <a:xfrm rot="5400000">
            <a:off x="1461141"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txBody>
          <a:bodyPr/>
          <a:lstStyle/>
          <a:p>
            <a:endParaRPr lang="en-US"/>
          </a:p>
        </p:txBody>
      </p:sp>
      <p:sp>
        <p:nvSpPr>
          <p:cNvPr id="8" name="TextBox 8"/>
          <p:cNvSpPr txBox="1"/>
          <p:nvPr/>
        </p:nvSpPr>
        <p:spPr>
          <a:xfrm>
            <a:off x="6048851" y="2943314"/>
            <a:ext cx="6363" cy="1375316"/>
          </a:xfrm>
          <a:prstGeom prst="rect">
            <a:avLst/>
          </a:prstGeom>
        </p:spPr>
        <p:txBody>
          <a:bodyPr lIns="0" tIns="0" rIns="0" bIns="0" rtlCol="0" anchor="t">
            <a:spAutoFit/>
          </a:bodyPr>
          <a:lstStyle/>
          <a:p>
            <a:pPr algn="ctr">
              <a:lnSpc>
                <a:spcPts val="5370"/>
              </a:lnSpc>
              <a:spcBef>
                <a:spcPct val="0"/>
              </a:spcBef>
            </a:pPr>
            <a:endParaRPr/>
          </a:p>
          <a:p>
            <a:pPr algn="ctr">
              <a:lnSpc>
                <a:spcPts val="5370"/>
              </a:lnSpc>
              <a:spcBef>
                <a:spcPct val="0"/>
              </a:spcBef>
            </a:pPr>
            <a:endParaRPr/>
          </a:p>
        </p:txBody>
      </p:sp>
      <p:sp>
        <p:nvSpPr>
          <p:cNvPr id="11" name="TextBox 10">
            <a:extLst>
              <a:ext uri="{FF2B5EF4-FFF2-40B4-BE49-F238E27FC236}">
                <a16:creationId xmlns:a16="http://schemas.microsoft.com/office/drawing/2014/main" id="{80794B2F-4E5D-DC6B-E7D3-DEBA7195C74E}"/>
              </a:ext>
            </a:extLst>
          </p:cNvPr>
          <p:cNvSpPr txBox="1"/>
          <p:nvPr/>
        </p:nvSpPr>
        <p:spPr>
          <a:xfrm>
            <a:off x="533400" y="266700"/>
            <a:ext cx="9404259" cy="584775"/>
          </a:xfrm>
          <a:prstGeom prst="rect">
            <a:avLst/>
          </a:prstGeom>
          <a:noFill/>
        </p:spPr>
        <p:txBody>
          <a:bodyPr wrap="square" rtlCol="0">
            <a:spAutoFit/>
          </a:bodyPr>
          <a:lstStyle/>
          <a:p>
            <a:r>
              <a:rPr lang="en-US" sz="3200" dirty="0">
                <a:solidFill>
                  <a:schemeClr val="bg1"/>
                </a:solidFill>
              </a:rPr>
              <a:t>Train Accuracy and Loss Vs Valid Accuracy and Loss</a:t>
            </a:r>
          </a:p>
        </p:txBody>
      </p:sp>
      <p:pic>
        <p:nvPicPr>
          <p:cNvPr id="13" name="Picture 12" descr="A screenshot of a graph&#10;&#10;Description automatically generated">
            <a:extLst>
              <a:ext uri="{FF2B5EF4-FFF2-40B4-BE49-F238E27FC236}">
                <a16:creationId xmlns:a16="http://schemas.microsoft.com/office/drawing/2014/main" id="{6F369DD7-C783-D68E-B950-C5B2E0FB53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 y="1796999"/>
            <a:ext cx="15240000" cy="3142622"/>
          </a:xfrm>
          <a:prstGeom prst="rect">
            <a:avLst/>
          </a:prstGeom>
        </p:spPr>
      </p:pic>
      <p:pic>
        <p:nvPicPr>
          <p:cNvPr id="15" name="Picture 14" descr="A graph of two people&#10;&#10;Description automatically generated with medium confidence">
            <a:extLst>
              <a:ext uri="{FF2B5EF4-FFF2-40B4-BE49-F238E27FC236}">
                <a16:creationId xmlns:a16="http://schemas.microsoft.com/office/drawing/2014/main" id="{E65D1184-B547-FF6D-2C79-A28ACDD1C8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400" y="6210300"/>
            <a:ext cx="15240000" cy="3806536"/>
          </a:xfrm>
          <a:prstGeom prst="rect">
            <a:avLst/>
          </a:prstGeom>
        </p:spPr>
      </p:pic>
      <p:sp>
        <p:nvSpPr>
          <p:cNvPr id="16" name="TextBox 15">
            <a:extLst>
              <a:ext uri="{FF2B5EF4-FFF2-40B4-BE49-F238E27FC236}">
                <a16:creationId xmlns:a16="http://schemas.microsoft.com/office/drawing/2014/main" id="{C3365D9D-8F54-44FE-A0AD-6BDAFA0C5380}"/>
              </a:ext>
            </a:extLst>
          </p:cNvPr>
          <p:cNvSpPr txBox="1"/>
          <p:nvPr/>
        </p:nvSpPr>
        <p:spPr>
          <a:xfrm>
            <a:off x="762000" y="1005319"/>
            <a:ext cx="1371600" cy="707886"/>
          </a:xfrm>
          <a:prstGeom prst="rect">
            <a:avLst/>
          </a:prstGeom>
          <a:noFill/>
        </p:spPr>
        <p:txBody>
          <a:bodyPr wrap="square" rtlCol="0">
            <a:spAutoFit/>
          </a:bodyPr>
          <a:lstStyle/>
          <a:p>
            <a:r>
              <a:rPr lang="en-US" sz="4000" b="1" dirty="0">
                <a:solidFill>
                  <a:schemeClr val="bg1"/>
                </a:solidFill>
              </a:rPr>
              <a:t>CNN</a:t>
            </a:r>
            <a:endParaRPr lang="en-US" b="1" dirty="0">
              <a:solidFill>
                <a:schemeClr val="bg1"/>
              </a:solidFill>
            </a:endParaRPr>
          </a:p>
        </p:txBody>
      </p:sp>
      <p:sp>
        <p:nvSpPr>
          <p:cNvPr id="18" name="TextBox 17">
            <a:extLst>
              <a:ext uri="{FF2B5EF4-FFF2-40B4-BE49-F238E27FC236}">
                <a16:creationId xmlns:a16="http://schemas.microsoft.com/office/drawing/2014/main" id="{E92ED2C0-6DA0-5F9A-30B6-5F0ED61AEDE9}"/>
              </a:ext>
            </a:extLst>
          </p:cNvPr>
          <p:cNvSpPr txBox="1"/>
          <p:nvPr/>
        </p:nvSpPr>
        <p:spPr>
          <a:xfrm>
            <a:off x="533400" y="5347380"/>
            <a:ext cx="3200400" cy="984885"/>
          </a:xfrm>
          <a:prstGeom prst="rect">
            <a:avLst/>
          </a:prstGeom>
          <a:noFill/>
        </p:spPr>
        <p:txBody>
          <a:bodyPr wrap="square" rtlCol="0">
            <a:spAutoFit/>
          </a:bodyPr>
          <a:lstStyle/>
          <a:p>
            <a:r>
              <a:rPr lang="en-US" sz="4000" b="1" dirty="0">
                <a:solidFill>
                  <a:schemeClr val="bg1"/>
                </a:solidFill>
              </a:rPr>
              <a:t>VGG16</a:t>
            </a:r>
          </a:p>
          <a:p>
            <a:endParaRPr lang="en-US"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TextBox 3"/>
          <p:cNvSpPr txBox="1"/>
          <p:nvPr/>
        </p:nvSpPr>
        <p:spPr>
          <a:xfrm>
            <a:off x="6048851" y="2943314"/>
            <a:ext cx="6363" cy="1375316"/>
          </a:xfrm>
          <a:prstGeom prst="rect">
            <a:avLst/>
          </a:prstGeom>
        </p:spPr>
        <p:txBody>
          <a:bodyPr lIns="0" tIns="0" rIns="0" bIns="0" rtlCol="0" anchor="t">
            <a:spAutoFit/>
          </a:bodyPr>
          <a:lstStyle/>
          <a:p>
            <a:pPr algn="ctr">
              <a:lnSpc>
                <a:spcPts val="5370"/>
              </a:lnSpc>
              <a:spcBef>
                <a:spcPct val="0"/>
              </a:spcBef>
            </a:pPr>
            <a:endParaRPr/>
          </a:p>
          <a:p>
            <a:pPr algn="ctr">
              <a:lnSpc>
                <a:spcPts val="5370"/>
              </a:lnSpc>
              <a:spcBef>
                <a:spcPct val="0"/>
              </a:spcBef>
            </a:pPr>
            <a:endParaRPr/>
          </a:p>
        </p:txBody>
      </p:sp>
      <p:sp>
        <p:nvSpPr>
          <p:cNvPr id="4" name="TextBox 4"/>
          <p:cNvSpPr txBox="1"/>
          <p:nvPr/>
        </p:nvSpPr>
        <p:spPr>
          <a:xfrm>
            <a:off x="141831" y="324382"/>
            <a:ext cx="16024922" cy="2024380"/>
          </a:xfrm>
          <a:prstGeom prst="rect">
            <a:avLst/>
          </a:prstGeom>
        </p:spPr>
        <p:txBody>
          <a:bodyPr lIns="0" tIns="0" rIns="0" bIns="0" rtlCol="0" anchor="t">
            <a:spAutoFit/>
          </a:bodyPr>
          <a:lstStyle/>
          <a:p>
            <a:pPr>
              <a:lnSpc>
                <a:spcPts val="7909"/>
              </a:lnSpc>
            </a:pPr>
            <a:endParaRPr lang="en-US" sz="5400" b="1" dirty="0">
              <a:solidFill>
                <a:srgbClr val="FFFFFF"/>
              </a:solidFill>
              <a:latin typeface="Glacial Indifference Bold"/>
              <a:ea typeface="Glacial Indifference Bold"/>
              <a:cs typeface="Glacial Indifference Bold"/>
              <a:sym typeface="Glacial Indifference Bold"/>
            </a:endParaRPr>
          </a:p>
          <a:p>
            <a:pPr algn="ctr">
              <a:lnSpc>
                <a:spcPts val="7909"/>
              </a:lnSpc>
              <a:spcBef>
                <a:spcPct val="0"/>
              </a:spcBef>
            </a:pPr>
            <a:endParaRPr lang="en-US" sz="6999" b="1" dirty="0">
              <a:solidFill>
                <a:srgbClr val="FFFFFF"/>
              </a:solidFill>
              <a:latin typeface="Glacial Indifference Bold"/>
              <a:ea typeface="Glacial Indifference Bold"/>
              <a:cs typeface="Glacial Indifference Bold"/>
              <a:sym typeface="Glacial Indifference Bold"/>
            </a:endParaRPr>
          </a:p>
        </p:txBody>
      </p:sp>
      <p:sp>
        <p:nvSpPr>
          <p:cNvPr id="5" name="TextBox 5"/>
          <p:cNvSpPr txBox="1"/>
          <p:nvPr/>
        </p:nvSpPr>
        <p:spPr>
          <a:xfrm>
            <a:off x="141831" y="1354278"/>
            <a:ext cx="6213574" cy="730969"/>
          </a:xfrm>
          <a:prstGeom prst="rect">
            <a:avLst/>
          </a:prstGeom>
        </p:spPr>
        <p:txBody>
          <a:bodyPr lIns="0" tIns="0" rIns="0" bIns="0" rtlCol="0" anchor="t">
            <a:spAutoFit/>
          </a:bodyPr>
          <a:lstStyle/>
          <a:p>
            <a:pPr algn="ctr">
              <a:lnSpc>
                <a:spcPts val="5650"/>
              </a:lnSpc>
              <a:spcBef>
                <a:spcPct val="0"/>
              </a:spcBef>
            </a:pPr>
            <a:r>
              <a:rPr lang="en-US" sz="4800" b="1" dirty="0">
                <a:solidFill>
                  <a:srgbClr val="FFFFFF"/>
                </a:solidFill>
                <a:latin typeface="Glacial Indifference Bold"/>
                <a:ea typeface="Glacial Indifference Bold"/>
                <a:cs typeface="Glacial Indifference Bold"/>
                <a:sym typeface="Glacial Indifference Bold"/>
              </a:rPr>
              <a:t>CONFUSION MATRIX </a:t>
            </a:r>
          </a:p>
        </p:txBody>
      </p:sp>
      <p:pic>
        <p:nvPicPr>
          <p:cNvPr id="10" name="Picture 9" descr="A diagram of a diagram&#10;&#10;Description automatically generated with medium confidence">
            <a:extLst>
              <a:ext uri="{FF2B5EF4-FFF2-40B4-BE49-F238E27FC236}">
                <a16:creationId xmlns:a16="http://schemas.microsoft.com/office/drawing/2014/main" id="{6A99249F-F7A5-BCCD-1AE7-8AC2AAF78E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2952461"/>
            <a:ext cx="7429500" cy="6381750"/>
          </a:xfrm>
          <a:prstGeom prst="rect">
            <a:avLst/>
          </a:prstGeom>
        </p:spPr>
      </p:pic>
      <p:pic>
        <p:nvPicPr>
          <p:cNvPr id="12" name="Picture 11" descr="A screenshot of a computer screen&#10;&#10;Description automatically generated">
            <a:extLst>
              <a:ext uri="{FF2B5EF4-FFF2-40B4-BE49-F238E27FC236}">
                <a16:creationId xmlns:a16="http://schemas.microsoft.com/office/drawing/2014/main" id="{AB9F916F-B69C-1B23-7181-04DD5EBD88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91600" y="2943314"/>
            <a:ext cx="8610600" cy="6381749"/>
          </a:xfrm>
          <a:prstGeom prst="rect">
            <a:avLst/>
          </a:prstGeom>
        </p:spPr>
      </p:pic>
      <p:sp>
        <p:nvSpPr>
          <p:cNvPr id="13" name="TextBox 12">
            <a:extLst>
              <a:ext uri="{FF2B5EF4-FFF2-40B4-BE49-F238E27FC236}">
                <a16:creationId xmlns:a16="http://schemas.microsoft.com/office/drawing/2014/main" id="{3585797C-A228-D666-D627-DBEE214DD6AC}"/>
              </a:ext>
            </a:extLst>
          </p:cNvPr>
          <p:cNvSpPr txBox="1"/>
          <p:nvPr/>
        </p:nvSpPr>
        <p:spPr>
          <a:xfrm>
            <a:off x="374744" y="2094394"/>
            <a:ext cx="2209800" cy="923330"/>
          </a:xfrm>
          <a:prstGeom prst="rect">
            <a:avLst/>
          </a:prstGeom>
          <a:noFill/>
        </p:spPr>
        <p:txBody>
          <a:bodyPr wrap="square" rtlCol="0">
            <a:spAutoFit/>
          </a:bodyPr>
          <a:lstStyle/>
          <a:p>
            <a:r>
              <a:rPr lang="en-US" sz="5400" dirty="0">
                <a:solidFill>
                  <a:schemeClr val="bg1"/>
                </a:solidFill>
              </a:rPr>
              <a:t>CNN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4923BE-2B84-831D-D065-5944AC97DAB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61E069C-3A89-2505-4995-36DE680E2E19}"/>
              </a:ext>
            </a:extLst>
          </p:cNvPr>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en-US"/>
          </a:p>
        </p:txBody>
      </p:sp>
      <p:sp>
        <p:nvSpPr>
          <p:cNvPr id="3" name="TextBox 3">
            <a:extLst>
              <a:ext uri="{FF2B5EF4-FFF2-40B4-BE49-F238E27FC236}">
                <a16:creationId xmlns:a16="http://schemas.microsoft.com/office/drawing/2014/main" id="{AC633FE3-7D52-AE60-A68F-271A15E9C209}"/>
              </a:ext>
            </a:extLst>
          </p:cNvPr>
          <p:cNvSpPr txBox="1"/>
          <p:nvPr/>
        </p:nvSpPr>
        <p:spPr>
          <a:xfrm>
            <a:off x="6048851" y="2943314"/>
            <a:ext cx="6363" cy="1375316"/>
          </a:xfrm>
          <a:prstGeom prst="rect">
            <a:avLst/>
          </a:prstGeom>
        </p:spPr>
        <p:txBody>
          <a:bodyPr lIns="0" tIns="0" rIns="0" bIns="0" rtlCol="0" anchor="t">
            <a:spAutoFit/>
          </a:bodyPr>
          <a:lstStyle/>
          <a:p>
            <a:pPr algn="ctr">
              <a:lnSpc>
                <a:spcPts val="5370"/>
              </a:lnSpc>
              <a:spcBef>
                <a:spcPct val="0"/>
              </a:spcBef>
            </a:pPr>
            <a:endParaRPr/>
          </a:p>
          <a:p>
            <a:pPr algn="ctr">
              <a:lnSpc>
                <a:spcPts val="5370"/>
              </a:lnSpc>
              <a:spcBef>
                <a:spcPct val="0"/>
              </a:spcBef>
            </a:pPr>
            <a:endParaRPr/>
          </a:p>
        </p:txBody>
      </p:sp>
      <p:sp>
        <p:nvSpPr>
          <p:cNvPr id="5" name="TextBox 5">
            <a:extLst>
              <a:ext uri="{FF2B5EF4-FFF2-40B4-BE49-F238E27FC236}">
                <a16:creationId xmlns:a16="http://schemas.microsoft.com/office/drawing/2014/main" id="{CF522CD3-5D39-A823-AF83-46211AD6E163}"/>
              </a:ext>
            </a:extLst>
          </p:cNvPr>
          <p:cNvSpPr txBox="1"/>
          <p:nvPr/>
        </p:nvSpPr>
        <p:spPr>
          <a:xfrm>
            <a:off x="141831" y="1354278"/>
            <a:ext cx="6213574" cy="730969"/>
          </a:xfrm>
          <a:prstGeom prst="rect">
            <a:avLst/>
          </a:prstGeom>
        </p:spPr>
        <p:txBody>
          <a:bodyPr lIns="0" tIns="0" rIns="0" bIns="0" rtlCol="0" anchor="t">
            <a:spAutoFit/>
          </a:bodyPr>
          <a:lstStyle/>
          <a:p>
            <a:pPr algn="ctr">
              <a:lnSpc>
                <a:spcPts val="5650"/>
              </a:lnSpc>
              <a:spcBef>
                <a:spcPct val="0"/>
              </a:spcBef>
            </a:pPr>
            <a:r>
              <a:rPr lang="en-US" sz="4800" b="1" dirty="0">
                <a:solidFill>
                  <a:srgbClr val="FFFFFF"/>
                </a:solidFill>
                <a:latin typeface="Glacial Indifference Bold"/>
                <a:ea typeface="Glacial Indifference Bold"/>
                <a:cs typeface="Glacial Indifference Bold"/>
                <a:sym typeface="Glacial Indifference Bold"/>
              </a:rPr>
              <a:t>CONFUSION MATRIX </a:t>
            </a:r>
          </a:p>
        </p:txBody>
      </p:sp>
      <p:sp>
        <p:nvSpPr>
          <p:cNvPr id="13" name="TextBox 12">
            <a:extLst>
              <a:ext uri="{FF2B5EF4-FFF2-40B4-BE49-F238E27FC236}">
                <a16:creationId xmlns:a16="http://schemas.microsoft.com/office/drawing/2014/main" id="{75C25C00-58B5-483E-CF51-E03012796E42}"/>
              </a:ext>
            </a:extLst>
          </p:cNvPr>
          <p:cNvSpPr txBox="1"/>
          <p:nvPr/>
        </p:nvSpPr>
        <p:spPr>
          <a:xfrm>
            <a:off x="374744" y="2094394"/>
            <a:ext cx="2209800" cy="923330"/>
          </a:xfrm>
          <a:prstGeom prst="rect">
            <a:avLst/>
          </a:prstGeom>
          <a:noFill/>
        </p:spPr>
        <p:txBody>
          <a:bodyPr wrap="square" rtlCol="0">
            <a:spAutoFit/>
          </a:bodyPr>
          <a:lstStyle/>
          <a:p>
            <a:r>
              <a:rPr lang="en-US" sz="5400" dirty="0">
                <a:solidFill>
                  <a:schemeClr val="bg1"/>
                </a:solidFill>
              </a:rPr>
              <a:t>VGG16</a:t>
            </a:r>
          </a:p>
        </p:txBody>
      </p:sp>
      <p:pic>
        <p:nvPicPr>
          <p:cNvPr id="7" name="Picture 6" descr="A blue chart with different shades of blue&#10;&#10;Description automatically generated">
            <a:extLst>
              <a:ext uri="{FF2B5EF4-FFF2-40B4-BE49-F238E27FC236}">
                <a16:creationId xmlns:a16="http://schemas.microsoft.com/office/drawing/2014/main" id="{F7E062C5-0769-F733-E4AC-CAB219B951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831" y="3002626"/>
            <a:ext cx="8388256" cy="6976302"/>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61888CED-6AA4-0368-488E-FCC0F21C59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6207" y="2943314"/>
            <a:ext cx="9020175" cy="7019304"/>
          </a:xfrm>
          <a:prstGeom prst="rect">
            <a:avLst/>
          </a:prstGeom>
        </p:spPr>
      </p:pic>
    </p:spTree>
    <p:extLst>
      <p:ext uri="{BB962C8B-B14F-4D97-AF65-F5344CB8AC3E}">
        <p14:creationId xmlns:p14="http://schemas.microsoft.com/office/powerpoint/2010/main" val="12930967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TotalTime>
  <Words>157</Words>
  <Application>Microsoft Office PowerPoint</Application>
  <PresentationFormat>Custom</PresentationFormat>
  <Paragraphs>30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Glacial Indifference Bold</vt:lpstr>
      <vt:lpstr>HK Grotesk Italics</vt:lpstr>
      <vt:lpstr>Calibri</vt:lpstr>
      <vt:lpstr>HK Grotesk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Facial expression recognition</dc:title>
  <cp:lastModifiedBy>Youstina Ashraf</cp:lastModifiedBy>
  <cp:revision>7</cp:revision>
  <dcterms:created xsi:type="dcterms:W3CDTF">2006-08-16T00:00:00Z</dcterms:created>
  <dcterms:modified xsi:type="dcterms:W3CDTF">2024-10-13T19:24:24Z</dcterms:modified>
  <dc:identifier>DAGTcn_aDSI</dc:identifier>
</cp:coreProperties>
</file>

<file path=docProps/thumbnail.jpeg>
</file>